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3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4" r:id="rId9"/>
    <p:sldId id="485" r:id="rId10"/>
    <p:sldId id="492" r:id="rId11"/>
    <p:sldId id="490" r:id="rId12"/>
    <p:sldId id="486" r:id="rId13"/>
    <p:sldId id="487" r:id="rId14"/>
    <p:sldId id="488" r:id="rId15"/>
    <p:sldId id="489" r:id="rId16"/>
    <p:sldId id="479" r:id="rId17"/>
    <p:sldId id="491" r:id="rId18"/>
    <p:sldId id="493" r:id="rId19"/>
    <p:sldId id="494" r:id="rId20"/>
    <p:sldId id="495" r:id="rId21"/>
    <p:sldId id="496" r:id="rId22"/>
    <p:sldId id="497" r:id="rId23"/>
    <p:sldId id="498" r:id="rId24"/>
    <p:sldId id="480" r:id="rId25"/>
    <p:sldId id="499" r:id="rId26"/>
    <p:sldId id="500" r:id="rId27"/>
    <p:sldId id="501" r:id="rId28"/>
    <p:sldId id="502" r:id="rId29"/>
    <p:sldId id="503" r:id="rId30"/>
    <p:sldId id="483" r:id="rId31"/>
    <p:sldId id="46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491"/>
            <p14:sldId id="493"/>
            <p14:sldId id="494"/>
            <p14:sldId id="495"/>
            <p14:sldId id="496"/>
            <p14:sldId id="497"/>
            <p14:sldId id="498"/>
            <p14:sldId id="480"/>
            <p14:sldId id="499"/>
            <p14:sldId id="500"/>
            <p14:sldId id="501"/>
            <p14:sldId id="502"/>
            <p14:sldId id="503"/>
            <p14:sldId id="48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4" pos="5201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4"/>
    <p:restoredTop sz="94054"/>
  </p:normalViewPr>
  <p:slideViewPr>
    <p:cSldViewPr snapToGrid="0" snapToObjects="1">
      <p:cViewPr varScale="1">
        <p:scale>
          <a:sx n="84" d="100"/>
          <a:sy n="84" d="100"/>
        </p:scale>
        <p:origin x="1328" y="192"/>
      </p:cViewPr>
      <p:guideLst>
        <p:guide pos="6539"/>
        <p:guide pos="756"/>
        <p:guide orient="horz" pos="2682"/>
        <p:guide pos="5201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4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8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80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09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2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794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028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0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02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21.11.23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21.11.23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6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3.svg"/><Relationship Id="rId19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6A8F3-1F32-A44A-865C-2C0D375F1FBA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0A75897F-97B1-ADE5-0398-826704E52B5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E8CE47FC-0689-9DC3-00F3-4D2FF1B1921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029EA2B3-C1AC-E6A8-3EF9-02D9D56D8659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D08FB83C-41F2-E645-F2C7-44340A10015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5CFC7D8-2BA6-8274-0F2A-705DE85201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CECAFA30-3014-075E-D36D-5758DB0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818BC0E0-D860-A5B7-B446-88622375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12698EAE-594F-861F-B6FD-46442CFB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808872-960C-90F7-75AE-7A7FF5E0707C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E5826-B3B2-6D79-5243-16698124D6EC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C9168E3-FAFC-6F34-CCF4-8C0A84C1F7E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DD1211C-8384-2CA8-7BDC-81ABC2E0C43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54B5F00-1148-1018-A193-21AD7AB96EB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A518C27-2365-C1EC-C534-0DB1AE3E62B6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D51CD8D4-9BD6-AB74-6267-55CA8A804AF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B1F0CA61-8A7C-9549-FF08-E215E68F4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cold winter, a spring with alternating periods of sunshine and occasional rain, a fairly hot and dry summer with the odd shower to ward off water stress, 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18618B-A3AA-3893-B256-DE3194878A3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B1B3672E-9C87-CFE6-86DA-120DA38EBE4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357C23BA-1933-9B72-5D5E-44076B3E2755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CA26413-8065-506F-3019-859E30283C8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88629AF6-8029-45D1-911A-ECA18C8BEF5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DD153BA-7B9B-BA4C-2958-8F90DE8CA8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460DB07E-12AB-30E6-20C0-9618766E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4E7E7F0D-3B2F-DEF6-16C5-29095B87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6FD1F301-570C-E9DA-C668-DB133AE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881E89-45C3-A967-61B8-D1EFA28835D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AFCD00-1998-5315-ADFF-442AF1CC022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BAA6116-0402-8732-B793-0839A4882AC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8AF624E-B6D0-7777-E130-72406BE6E7E0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3653C31-323D-A18E-0B17-838575BE1B2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FD26991A-C69A-9911-0A81-F29114103D2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55C183-5AC9-A9F8-7F97-EB27A740B028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1B65E17-6A60-EAF4-EAA4-9C240D62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35°C, photosynthesis will be disrupted, 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F4CC6B-D11A-013A-EF2F-9578C732768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81E3EF4-036C-A76D-C97B-CAFE07B71E7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FF223F78-7C54-5091-3705-403248DAE296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24FAEFE-C900-2EE1-BC4C-7E6259D25DA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E379E2AE-8078-68A6-7A18-47CC8A4707B7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DBD8A3-429C-C7A7-E721-9CD4A41550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2695399B-B426-B440-EA45-210C97D5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3468FA1C-A83E-2962-3D03-C5BEB48A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CCF72430-33CA-F0C9-98F7-DC7195B4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2BDE2-DDA2-97A4-7E41-0BD990A2E866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4235C1-A8E9-E126-FC6A-B52B3C5CDF6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33478D9-DDCA-921C-00DC-E609A3E0901F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70E446-C222-007D-D3C8-81D8C4A3AA4B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4ADA3EF-5253-5844-C05B-FF99A851F349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E2AD21E1-7ED7-5262-5691-E6F8C49319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9A2D242-E3DF-F4D2-9D4F-C550BD6F120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C1E26A1-4D21-D2AD-D80E-FF8BB4415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A204-B70E-9051-CCE3-C0A7B2B8970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647743F3-7867-E06C-DADA-3585F81F71B2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2C997A0F-E936-EE55-FF19-DF7FB16440F8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695E6403-4DCB-EE29-79DA-3ACB650B437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014F2B6A-9BB9-464D-003D-841E32F19830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A703D5F-CB72-03F4-B430-DA200886E8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91C35BF5-2020-BF83-6373-C9B4DB71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342E509C-19D8-B8C6-7CDF-45B98CE3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8FD52D81-FFE9-8053-A02C-CC90720A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CC37E5-501B-2F57-DD28-FD9FAE2E843D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929F26-B137-0877-B095-EF92F03F298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B6A7719-B444-2CD6-BA57-14FA88285B2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CDDEC15-30F0-BDEE-AA5F-047380DB467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6F1C3E07-49C1-2ABC-BD91-4AC09A38A361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9694F48F-A615-2CE0-53F0-AEE19EED71B8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A0E4E80B-6C55-D5EE-70E4-D7112CB34E57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E6485075-CD14-0E9A-FDB5-B9E77772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or oidium, 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16567B-87FE-2EB5-F966-EF66B7855A01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6CB76-C1B8-3F72-48F1-2D5555577C04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BAD34283-6CD2-2B96-EC18-6C8AD2269E8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EDF6F7D3-F5F6-8192-C415-762AC40BBB6B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7FF57B78-BE70-9387-CC6A-E96A171190A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A291A495-309C-F2F8-17BA-3F3C86C8585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D78A95-9704-1EE3-0542-FA815182A1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5244D101-4AFE-A640-5105-2DDBB7CD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D47F1815-F5B0-BDEA-AA39-8E55673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2C613475-1E56-F0CA-EE4C-AF38C0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E4A169-96FF-1341-A8B6-BD4667886731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6A67CFD-0E51-462B-0C05-802BBC67014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1A303A27-C1AB-6758-2661-D25458DA2BF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6EF4AD4-B783-B083-6CB7-8E565B35071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4CAA71A1-91AD-7C72-AD96-059C8913D0F2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E26D05DF-58EC-15CB-D582-E9199160149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68A70E6-60D2-51C2-63A5-66AEDFFAFDCD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8D787710-0162-2318-FEC1-BC3BCFB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during flowering, 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BBA3B-6DAA-13FE-22E6-24CF18EF3928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B0069-CEAF-110F-32B0-939043E28635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25B38DE2-91A8-DC4B-7B06-EFFF23C05DB8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9069FA50-78ED-A6F8-94B6-7568C56349C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3DF4042-55F1-8C90-D4C8-6CEAC4DA06C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F0D7054C-8DE5-0530-606D-FD9BDC58CDD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BB24565-0663-F28E-F5BF-CC4AB77D4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A215FF84-7F0B-C04E-2315-39210AEA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9CD322CE-0DFB-C161-C529-C9D11632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8949FC3D-3F0E-4555-0E57-62EA3A64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94C596-818B-ADE1-66C8-E8BD0A12A94B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B79D768-F11E-CE23-6822-30CD7F85BEA6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8D15335-894E-03F0-88D2-96DBE9D70209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2EE087-2E37-2129-FF97-1B392368DF1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ADE6392-5575-6B23-4F9E-EE21F7FA4BE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CA03A14-1A34-95D2-35F9-EA69314D85E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E9D03B-85C3-2FCE-C42A-450319D5B0E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FDF27F37-C8B4-41A0-55A7-E000D9C78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341102-7B0C-E56A-7200-AF9D3A70D44D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01D8B01-DE73-F4AE-D94F-50BFDEABE656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470F4DC8-C3DC-32A9-9649-850479ACE48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F9E7C513-A4F8-58C0-2A42-745D91050AF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5964D202-73EF-4530-A662-C626621EF635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E28A25-A956-A1F2-8F84-69AFB4BF31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324793E0-9FBA-DA01-8204-F9597FD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04309C41-A547-A558-8BA0-9E4F35A1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6C4D8106-8409-7BF4-CE29-CC2EDB0C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CC1A78-B3D3-D5E7-FB20-6837887C54D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E86F24-D96E-B7DA-8508-EDC78A12485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2F88A67-1E64-7164-1045-2FBEA4106AB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197A67-6B35-0842-3A94-E6D2C3042B63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2FE40727-4492-1D47-DFBE-AAFAA4CA8BDF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05F8795-2BAF-2CEC-D708-A2E8B82BEBA1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BD29F12-282E-A071-ACAB-0A81CCBD3F33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55603A6F-6446-55B8-8AF8-1DC3579D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Databases: </a:t>
            </a:r>
            <a:r>
              <a:rPr lang="en-GB" dirty="0" err="1">
                <a:latin typeface="Avenir Book" panose="02000503020000020003" pitchFamily="2" charset="0"/>
              </a:rPr>
              <a:t>PostGreSQL</a:t>
            </a:r>
            <a:r>
              <a:rPr lang="en-GB" dirty="0">
                <a:latin typeface="Avenir Book" panose="02000503020000020003" pitchFamily="2" charset="0"/>
              </a:rPr>
              <a:t>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Cleaning, wrangling, 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Window">
            <a:extLst>
              <a:ext uri="{FF2B5EF4-FFF2-40B4-BE49-F238E27FC236}">
                <a16:creationId xmlns:a16="http://schemas.microsoft.com/office/drawing/2014/main" id="{DC4BB5BA-02CC-EC9D-9997-7E2E5E8CD5A2}"/>
              </a:ext>
            </a:extLst>
          </p:cNvPr>
          <p:cNvSpPr/>
          <p:nvPr/>
        </p:nvSpPr>
        <p:spPr>
          <a:xfrm>
            <a:off x="-2121294" y="1797104"/>
            <a:ext cx="16530468" cy="4559246"/>
          </a:xfrm>
          <a:custGeom>
            <a:avLst/>
            <a:gdLst>
              <a:gd name="connsiteX0" fmla="*/ 3055490 w 16530468"/>
              <a:gd name="connsiteY0" fmla="*/ 106365 h 4559246"/>
              <a:gd name="connsiteX1" fmla="*/ 2972220 w 16530468"/>
              <a:gd name="connsiteY1" fmla="*/ 189635 h 4559246"/>
              <a:gd name="connsiteX2" fmla="*/ 2972220 w 16530468"/>
              <a:gd name="connsiteY2" fmla="*/ 1230601 h 4559246"/>
              <a:gd name="connsiteX3" fmla="*/ 3055490 w 16530468"/>
              <a:gd name="connsiteY3" fmla="*/ 1313871 h 4559246"/>
              <a:gd name="connsiteX4" fmla="*/ 7742073 w 16530468"/>
              <a:gd name="connsiteY4" fmla="*/ 1313871 h 4559246"/>
              <a:gd name="connsiteX5" fmla="*/ 7825343 w 16530468"/>
              <a:gd name="connsiteY5" fmla="*/ 1230601 h 4559246"/>
              <a:gd name="connsiteX6" fmla="*/ 7825343 w 16530468"/>
              <a:gd name="connsiteY6" fmla="*/ 189635 h 4559246"/>
              <a:gd name="connsiteX7" fmla="*/ 7742073 w 16530468"/>
              <a:gd name="connsiteY7" fmla="*/ 106365 h 4559246"/>
              <a:gd name="connsiteX8" fmla="*/ 0 w 16530468"/>
              <a:gd name="connsiteY8" fmla="*/ 0 h 4559246"/>
              <a:gd name="connsiteX9" fmla="*/ 16530468 w 16530468"/>
              <a:gd name="connsiteY9" fmla="*/ 0 h 4559246"/>
              <a:gd name="connsiteX10" fmla="*/ 16530468 w 16530468"/>
              <a:gd name="connsiteY10" fmla="*/ 4559246 h 4559246"/>
              <a:gd name="connsiteX11" fmla="*/ 0 w 16530468"/>
              <a:gd name="connsiteY11" fmla="*/ 4559246 h 45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30468" h="4559246">
                <a:moveTo>
                  <a:pt x="3055490" y="106365"/>
                </a:moveTo>
                <a:cubicBezTo>
                  <a:pt x="3009501" y="106365"/>
                  <a:pt x="2972220" y="143646"/>
                  <a:pt x="2972220" y="189635"/>
                </a:cubicBezTo>
                <a:lnTo>
                  <a:pt x="2972220" y="1230601"/>
                </a:lnTo>
                <a:cubicBezTo>
                  <a:pt x="2972220" y="1276590"/>
                  <a:pt x="3009501" y="1313871"/>
                  <a:pt x="3055490" y="1313871"/>
                </a:cubicBezTo>
                <a:lnTo>
                  <a:pt x="7742073" y="1313871"/>
                </a:lnTo>
                <a:cubicBezTo>
                  <a:pt x="7788062" y="1313871"/>
                  <a:pt x="7825343" y="1276590"/>
                  <a:pt x="7825343" y="1230601"/>
                </a:cubicBezTo>
                <a:lnTo>
                  <a:pt x="7825343" y="189635"/>
                </a:lnTo>
                <a:cubicBezTo>
                  <a:pt x="7825343" y="143646"/>
                  <a:pt x="7788062" y="106365"/>
                  <a:pt x="7742073" y="106365"/>
                </a:cubicBezTo>
                <a:close/>
                <a:moveTo>
                  <a:pt x="0" y="0"/>
                </a:moveTo>
                <a:lnTo>
                  <a:pt x="16530468" y="0"/>
                </a:lnTo>
                <a:lnTo>
                  <a:pt x="16530468" y="4559246"/>
                </a:lnTo>
                <a:lnTo>
                  <a:pt x="0" y="4559246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1DC3E398-DF9E-BFCF-84CD-5DFF64141ED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3655046 w 11151008"/>
              <a:gd name="connsiteY0" fmla="*/ 565771 h 4506667"/>
              <a:gd name="connsiteX1" fmla="*/ 3572070 w 11151008"/>
              <a:gd name="connsiteY1" fmla="*/ 648747 h 4506667"/>
              <a:gd name="connsiteX2" fmla="*/ 3572070 w 11151008"/>
              <a:gd name="connsiteY2" fmla="*/ 3534072 h 4506667"/>
              <a:gd name="connsiteX3" fmla="*/ 3655046 w 11151008"/>
              <a:gd name="connsiteY3" fmla="*/ 3617048 h 4506667"/>
              <a:gd name="connsiteX4" fmla="*/ 5048793 w 11151008"/>
              <a:gd name="connsiteY4" fmla="*/ 3617048 h 4506667"/>
              <a:gd name="connsiteX5" fmla="*/ 5131769 w 11151008"/>
              <a:gd name="connsiteY5" fmla="*/ 3534072 h 4506667"/>
              <a:gd name="connsiteX6" fmla="*/ 5131769 w 11151008"/>
              <a:gd name="connsiteY6" fmla="*/ 648747 h 4506667"/>
              <a:gd name="connsiteX7" fmla="*/ 5048793 w 11151008"/>
              <a:gd name="connsiteY7" fmla="*/ 565771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3655046" y="565771"/>
                </a:moveTo>
                <a:cubicBezTo>
                  <a:pt x="3609220" y="565771"/>
                  <a:pt x="3572070" y="602921"/>
                  <a:pt x="3572070" y="648747"/>
                </a:cubicBezTo>
                <a:lnTo>
                  <a:pt x="3572070" y="3534072"/>
                </a:lnTo>
                <a:cubicBezTo>
                  <a:pt x="3572070" y="3579898"/>
                  <a:pt x="3609220" y="3617048"/>
                  <a:pt x="3655046" y="3617048"/>
                </a:cubicBezTo>
                <a:lnTo>
                  <a:pt x="5048793" y="3617048"/>
                </a:lnTo>
                <a:cubicBezTo>
                  <a:pt x="5094619" y="3617048"/>
                  <a:pt x="5131769" y="3579898"/>
                  <a:pt x="5131769" y="3534072"/>
                </a:cubicBezTo>
                <a:lnTo>
                  <a:pt x="5131769" y="648747"/>
                </a:lnTo>
                <a:cubicBezTo>
                  <a:pt x="5131769" y="602921"/>
                  <a:pt x="5094619" y="565771"/>
                  <a:pt x="5048793" y="565771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92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E6B45BED-2BDC-B8AF-63F3-1D334F262675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448026 h 4506667"/>
              <a:gd name="connsiteX1" fmla="*/ 5562652 w 11151008"/>
              <a:gd name="connsiteY1" fmla="*/ 491037 h 4506667"/>
              <a:gd name="connsiteX2" fmla="*/ 5562652 w 11151008"/>
              <a:gd name="connsiteY2" fmla="*/ 1213499 h 4506667"/>
              <a:gd name="connsiteX3" fmla="*/ 5605663 w 11151008"/>
              <a:gd name="connsiteY3" fmla="*/ 1256510 h 4506667"/>
              <a:gd name="connsiteX4" fmla="*/ 10496859 w 11151008"/>
              <a:gd name="connsiteY4" fmla="*/ 1256510 h 4506667"/>
              <a:gd name="connsiteX5" fmla="*/ 10539870 w 11151008"/>
              <a:gd name="connsiteY5" fmla="*/ 1213499 h 4506667"/>
              <a:gd name="connsiteX6" fmla="*/ 10539870 w 11151008"/>
              <a:gd name="connsiteY6" fmla="*/ 491037 h 4506667"/>
              <a:gd name="connsiteX7" fmla="*/ 10496859 w 11151008"/>
              <a:gd name="connsiteY7" fmla="*/ 448026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448026"/>
                </a:moveTo>
                <a:cubicBezTo>
                  <a:pt x="5581909" y="448026"/>
                  <a:pt x="5562652" y="467283"/>
                  <a:pt x="5562652" y="491037"/>
                </a:cubicBezTo>
                <a:lnTo>
                  <a:pt x="5562652" y="1213499"/>
                </a:lnTo>
                <a:cubicBezTo>
                  <a:pt x="5562652" y="1237253"/>
                  <a:pt x="5581909" y="1256510"/>
                  <a:pt x="5605663" y="1256510"/>
                </a:cubicBezTo>
                <a:lnTo>
                  <a:pt x="10496859" y="1256510"/>
                </a:lnTo>
                <a:cubicBezTo>
                  <a:pt x="10520613" y="1256510"/>
                  <a:pt x="10539870" y="1237253"/>
                  <a:pt x="10539870" y="1213499"/>
                </a:cubicBezTo>
                <a:lnTo>
                  <a:pt x="10539870" y="491037"/>
                </a:lnTo>
                <a:cubicBezTo>
                  <a:pt x="10539870" y="467283"/>
                  <a:pt x="10520613" y="448026"/>
                  <a:pt x="10496859" y="448026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53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'in wine, 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A232554C-7FA2-924B-5D90-4C6D767B5EE0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1318457 h 4506667"/>
              <a:gd name="connsiteX1" fmla="*/ 5562652 w 11151008"/>
              <a:gd name="connsiteY1" fmla="*/ 1361468 h 4506667"/>
              <a:gd name="connsiteX2" fmla="*/ 5562652 w 11151008"/>
              <a:gd name="connsiteY2" fmla="*/ 2083930 h 4506667"/>
              <a:gd name="connsiteX3" fmla="*/ 5605663 w 11151008"/>
              <a:gd name="connsiteY3" fmla="*/ 2126941 h 4506667"/>
              <a:gd name="connsiteX4" fmla="*/ 10496859 w 11151008"/>
              <a:gd name="connsiteY4" fmla="*/ 2126941 h 4506667"/>
              <a:gd name="connsiteX5" fmla="*/ 10539870 w 11151008"/>
              <a:gd name="connsiteY5" fmla="*/ 2083930 h 4506667"/>
              <a:gd name="connsiteX6" fmla="*/ 10539870 w 11151008"/>
              <a:gd name="connsiteY6" fmla="*/ 1361468 h 4506667"/>
              <a:gd name="connsiteX7" fmla="*/ 10496859 w 11151008"/>
              <a:gd name="connsiteY7" fmla="*/ 1318457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1318457"/>
                </a:moveTo>
                <a:cubicBezTo>
                  <a:pt x="5581909" y="1318457"/>
                  <a:pt x="5562652" y="1337714"/>
                  <a:pt x="5562652" y="1361468"/>
                </a:cubicBezTo>
                <a:lnTo>
                  <a:pt x="5562652" y="2083930"/>
                </a:lnTo>
                <a:cubicBezTo>
                  <a:pt x="5562652" y="2107684"/>
                  <a:pt x="5581909" y="2126941"/>
                  <a:pt x="5605663" y="2126941"/>
                </a:cubicBezTo>
                <a:lnTo>
                  <a:pt x="10496859" y="2126941"/>
                </a:lnTo>
                <a:cubicBezTo>
                  <a:pt x="10520613" y="2126941"/>
                  <a:pt x="10539870" y="2107684"/>
                  <a:pt x="10539870" y="2083930"/>
                </a:cubicBezTo>
                <a:lnTo>
                  <a:pt x="10539870" y="1361468"/>
                </a:lnTo>
                <a:cubicBezTo>
                  <a:pt x="10539870" y="1337714"/>
                  <a:pt x="10520613" y="1318457"/>
                  <a:pt x="10496859" y="1318457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20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1482D741-4C9F-E815-640E-2B38DEDB96AF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2086970 h 4506667"/>
              <a:gd name="connsiteX1" fmla="*/ 5562652 w 11151008"/>
              <a:gd name="connsiteY1" fmla="*/ 2129981 h 4506667"/>
              <a:gd name="connsiteX2" fmla="*/ 5562652 w 11151008"/>
              <a:gd name="connsiteY2" fmla="*/ 2852443 h 4506667"/>
              <a:gd name="connsiteX3" fmla="*/ 5605663 w 11151008"/>
              <a:gd name="connsiteY3" fmla="*/ 2895454 h 4506667"/>
              <a:gd name="connsiteX4" fmla="*/ 10496859 w 11151008"/>
              <a:gd name="connsiteY4" fmla="*/ 2895454 h 4506667"/>
              <a:gd name="connsiteX5" fmla="*/ 10539870 w 11151008"/>
              <a:gd name="connsiteY5" fmla="*/ 2852443 h 4506667"/>
              <a:gd name="connsiteX6" fmla="*/ 10539870 w 11151008"/>
              <a:gd name="connsiteY6" fmla="*/ 2129981 h 4506667"/>
              <a:gd name="connsiteX7" fmla="*/ 10496859 w 11151008"/>
              <a:gd name="connsiteY7" fmla="*/ 2086970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2086970"/>
                </a:moveTo>
                <a:cubicBezTo>
                  <a:pt x="5581909" y="2086970"/>
                  <a:pt x="5562652" y="2106227"/>
                  <a:pt x="5562652" y="2129981"/>
                </a:cubicBezTo>
                <a:lnTo>
                  <a:pt x="5562652" y="2852443"/>
                </a:lnTo>
                <a:cubicBezTo>
                  <a:pt x="5562652" y="2876197"/>
                  <a:pt x="5581909" y="2895454"/>
                  <a:pt x="5605663" y="2895454"/>
                </a:cubicBezTo>
                <a:lnTo>
                  <a:pt x="10496859" y="2895454"/>
                </a:lnTo>
                <a:cubicBezTo>
                  <a:pt x="10520613" y="2895454"/>
                  <a:pt x="10539870" y="2876197"/>
                  <a:pt x="10539870" y="2852443"/>
                </a:cubicBezTo>
                <a:lnTo>
                  <a:pt x="10539870" y="2129981"/>
                </a:lnTo>
                <a:cubicBezTo>
                  <a:pt x="10539870" y="2106227"/>
                  <a:pt x="10520613" y="2086970"/>
                  <a:pt x="10496859" y="2086970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399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C91B3B80-E7DC-BBB4-73AC-3C2A8BC1632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20595 w 11151008"/>
              <a:gd name="connsiteY0" fmla="*/ 2911284 h 4506667"/>
              <a:gd name="connsiteX1" fmla="*/ 5562652 w 11151008"/>
              <a:gd name="connsiteY1" fmla="*/ 2969227 h 4506667"/>
              <a:gd name="connsiteX2" fmla="*/ 5562652 w 11151008"/>
              <a:gd name="connsiteY2" fmla="*/ 3942489 h 4506667"/>
              <a:gd name="connsiteX3" fmla="*/ 5620595 w 11151008"/>
              <a:gd name="connsiteY3" fmla="*/ 4000432 h 4506667"/>
              <a:gd name="connsiteX4" fmla="*/ 10481927 w 11151008"/>
              <a:gd name="connsiteY4" fmla="*/ 4000432 h 4506667"/>
              <a:gd name="connsiteX5" fmla="*/ 10539870 w 11151008"/>
              <a:gd name="connsiteY5" fmla="*/ 3942489 h 4506667"/>
              <a:gd name="connsiteX6" fmla="*/ 10539870 w 11151008"/>
              <a:gd name="connsiteY6" fmla="*/ 2969227 h 4506667"/>
              <a:gd name="connsiteX7" fmla="*/ 10481927 w 11151008"/>
              <a:gd name="connsiteY7" fmla="*/ 2911284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20595" y="2911284"/>
                </a:moveTo>
                <a:cubicBezTo>
                  <a:pt x="5588594" y="2911284"/>
                  <a:pt x="5562652" y="2937226"/>
                  <a:pt x="5562652" y="2969227"/>
                </a:cubicBezTo>
                <a:lnTo>
                  <a:pt x="5562652" y="3942489"/>
                </a:lnTo>
                <a:cubicBezTo>
                  <a:pt x="5562652" y="3974490"/>
                  <a:pt x="5588594" y="4000432"/>
                  <a:pt x="5620595" y="4000432"/>
                </a:cubicBezTo>
                <a:lnTo>
                  <a:pt x="10481927" y="4000432"/>
                </a:lnTo>
                <a:cubicBezTo>
                  <a:pt x="10513928" y="4000432"/>
                  <a:pt x="10539870" y="3974490"/>
                  <a:pt x="10539870" y="3942489"/>
                </a:cubicBezTo>
                <a:lnTo>
                  <a:pt x="10539870" y="2969227"/>
                </a:lnTo>
                <a:cubicBezTo>
                  <a:pt x="10539870" y="2937226"/>
                  <a:pt x="10513928" y="2911284"/>
                  <a:pt x="10481927" y="2911284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1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D1A5281F-61CE-F345-6AFF-9FE95D36F203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580375 w 11151008"/>
              <a:gd name="connsiteY0" fmla="*/ 4005639 h 4506667"/>
              <a:gd name="connsiteX1" fmla="*/ 5562652 w 11151008"/>
              <a:gd name="connsiteY1" fmla="*/ 4023362 h 4506667"/>
              <a:gd name="connsiteX2" fmla="*/ 5562652 w 11151008"/>
              <a:gd name="connsiteY2" fmla="*/ 4321053 h 4506667"/>
              <a:gd name="connsiteX3" fmla="*/ 5580375 w 11151008"/>
              <a:gd name="connsiteY3" fmla="*/ 4338776 h 4506667"/>
              <a:gd name="connsiteX4" fmla="*/ 10522147 w 11151008"/>
              <a:gd name="connsiteY4" fmla="*/ 4338776 h 4506667"/>
              <a:gd name="connsiteX5" fmla="*/ 10539870 w 11151008"/>
              <a:gd name="connsiteY5" fmla="*/ 4321053 h 4506667"/>
              <a:gd name="connsiteX6" fmla="*/ 10539870 w 11151008"/>
              <a:gd name="connsiteY6" fmla="*/ 4023362 h 4506667"/>
              <a:gd name="connsiteX7" fmla="*/ 10522147 w 11151008"/>
              <a:gd name="connsiteY7" fmla="*/ 4005639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580375" y="4005639"/>
                </a:moveTo>
                <a:cubicBezTo>
                  <a:pt x="5570587" y="4005639"/>
                  <a:pt x="5562652" y="4013574"/>
                  <a:pt x="5562652" y="4023362"/>
                </a:cubicBezTo>
                <a:lnTo>
                  <a:pt x="5562652" y="4321053"/>
                </a:lnTo>
                <a:cubicBezTo>
                  <a:pt x="5562652" y="4330841"/>
                  <a:pt x="5570587" y="4338776"/>
                  <a:pt x="5580375" y="4338776"/>
                </a:cubicBezTo>
                <a:lnTo>
                  <a:pt x="10522147" y="4338776"/>
                </a:lnTo>
                <a:cubicBezTo>
                  <a:pt x="10531935" y="4338776"/>
                  <a:pt x="10539870" y="4330841"/>
                  <a:pt x="10539870" y="4321053"/>
                </a:cubicBezTo>
                <a:lnTo>
                  <a:pt x="10539870" y="4023362"/>
                </a:lnTo>
                <a:cubicBezTo>
                  <a:pt x="10539870" y="4013574"/>
                  <a:pt x="10531935" y="4005639"/>
                  <a:pt x="10522147" y="4005639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02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Does Weather have an influence?			 Correlation Heatmap for weather and rating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2647951"/>
            <a:ext cx="5142388" cy="249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4073E0-3F5A-22F9-2F9C-C771C50FEA2C}"/>
              </a:ext>
            </a:extLst>
          </p:cNvPr>
          <p:cNvSpPr/>
          <p:nvPr/>
        </p:nvSpPr>
        <p:spPr>
          <a:xfrm flipV="1">
            <a:off x="703776" y="2145341"/>
            <a:ext cx="5142388" cy="881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Does Weather have an influence?			 Correlation Heatmap for weather and rating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087973"/>
            <a:ext cx="5142388" cy="2057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502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13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Does Weather have an influence?			 Correlation Heatmap for weather and rating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429000"/>
            <a:ext cx="5142388" cy="17161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9790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29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Does Weather have an influence?			 Correlation Heatmap for weather and rating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857840"/>
            <a:ext cx="5142388" cy="128729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14078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41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Does Weather have an influence?			 Correlation Heatmap for weather and rating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4570874"/>
            <a:ext cx="5142388" cy="57425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0"/>
            <a:ext cx="5142388" cy="18225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05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Does Weather have an influence?			 Correlation Heatmap for weather and rating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5099412"/>
            <a:ext cx="5142388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39"/>
            <a:ext cx="5142388" cy="242553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51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0" y="1811177"/>
            <a:ext cx="525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(e.g., 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 to select best 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 processing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3EFF2176-4827-A786-C8E3-A5D7654DF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240B69F5-0943-C4D8-160D-5D3EB6E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6" name="Graphic 25" descr="Scientist male outline">
            <a:extLst>
              <a:ext uri="{FF2B5EF4-FFF2-40B4-BE49-F238E27FC236}">
                <a16:creationId xmlns:a16="http://schemas.microsoft.com/office/drawing/2014/main" id="{A01E69FF-0C38-B45B-8BBC-A39DA0E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8" name="Graphic 27" descr="Presentation with pie chart outline">
            <a:extLst>
              <a:ext uri="{FF2B5EF4-FFF2-40B4-BE49-F238E27FC236}">
                <a16:creationId xmlns:a16="http://schemas.microsoft.com/office/drawing/2014/main" id="{104D6589-1BC4-46E8-F0C6-D3822A365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9F8A78-4F54-2F95-8F44-2F15C640A113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F2ECF-45E8-B09A-264F-FCA3C0A1769F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4515BCA-B11F-3095-86E0-E4DDB9E5C568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C4D709-4D8F-9276-7E9E-79E01BFC762B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E1022FE-D31B-6E43-CAEB-AAE92B864E89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3A32152-C853-E66B-BECF-428DAF84917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E55071FC-70FD-57F7-FA43-F8D0305A3CBF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067623C1-D146-7984-D14C-C5556B9A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2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0.2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0.2606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60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1F4502F-C2B4-D324-9C16-6AACB52DD1A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8" name="!!C1">
              <a:extLst>
                <a:ext uri="{FF2B5EF4-FFF2-40B4-BE49-F238E27FC236}">
                  <a16:creationId xmlns:a16="http://schemas.microsoft.com/office/drawing/2014/main" id="{717EB38F-A7EF-9664-CE2E-EDEE8396998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3" name="!!C2">
              <a:extLst>
                <a:ext uri="{FF2B5EF4-FFF2-40B4-BE49-F238E27FC236}">
                  <a16:creationId xmlns:a16="http://schemas.microsoft.com/office/drawing/2014/main" id="{3250A33C-B378-58E5-BA73-97E02A60D0F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3">
              <a:extLst>
                <a:ext uri="{FF2B5EF4-FFF2-40B4-BE49-F238E27FC236}">
                  <a16:creationId xmlns:a16="http://schemas.microsoft.com/office/drawing/2014/main" id="{6569A8CD-CE12-A941-13B3-A36D1EC3A190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4">
              <a:extLst>
                <a:ext uri="{FF2B5EF4-FFF2-40B4-BE49-F238E27FC236}">
                  <a16:creationId xmlns:a16="http://schemas.microsoft.com/office/drawing/2014/main" id="{7E1F2E2D-BAE3-ED12-A83D-4633D9078FEB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0F6753-D39A-EB53-4DC4-59AFD651AD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914B3EC5-A1BE-BEAE-7662-0E086D1D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1" name="Graphic 20" descr="Scientist male outline">
              <a:extLst>
                <a:ext uri="{FF2B5EF4-FFF2-40B4-BE49-F238E27FC236}">
                  <a16:creationId xmlns:a16="http://schemas.microsoft.com/office/drawing/2014/main" id="{D5471CF1-C4D7-3BA3-335D-3CC3223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esentation with pie chart outline">
              <a:extLst>
                <a:ext uri="{FF2B5EF4-FFF2-40B4-BE49-F238E27FC236}">
                  <a16:creationId xmlns:a16="http://schemas.microsoft.com/office/drawing/2014/main" id="{FA4AD835-5E84-A4C2-1665-FEF8FF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80B9B6-2118-0E6A-D3B4-4878A29F406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809F5D-DBA9-1B33-3ED6-5267F68E0B8E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AC64B7E-85E7-3277-304C-D32848D58FE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FFECB11-0138-E780-CEA2-A99182FBAB11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E5379C6C-2E63-FEE7-ACD9-34EF17A4BB2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BC9C7530-2CFC-396A-7CD9-43467BE2E86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3C49CB00-3F2C-87FD-92CC-A71863D7A30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5" name="Graphic 24" descr="Database outline">
                <a:extLst>
                  <a:ext uri="{FF2B5EF4-FFF2-40B4-BE49-F238E27FC236}">
                    <a16:creationId xmlns:a16="http://schemas.microsoft.com/office/drawing/2014/main" id="{A10B4E6D-7633-425F-0066-F71D24BF2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citric_acid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residual_sugar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free_sulfur_dioxide</a:t>
            </a:r>
            <a:r>
              <a:rPr lang="en-GB" dirty="0">
                <a:latin typeface="Avenir Book" panose="02000503020000020003" pitchFamily="2" charset="0"/>
              </a:rPr>
              <a:t>',  '</a:t>
            </a:r>
            <a:r>
              <a:rPr lang="en-GB" dirty="0" err="1">
                <a:latin typeface="Avenir Book" panose="02000503020000020003" pitchFamily="2" charset="0"/>
              </a:rPr>
              <a:t>total_sulfur_dioxide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8BEAD-E281-27A2-1EA2-8F7127A2A63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9385669B-B194-F308-EE26-197026E7A1AD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9EC58F53-E350-28AE-71A7-4ED6D48546DE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3">
              <a:extLst>
                <a:ext uri="{FF2B5EF4-FFF2-40B4-BE49-F238E27FC236}">
                  <a16:creationId xmlns:a16="http://schemas.microsoft.com/office/drawing/2014/main" id="{64FE9BF3-CFD4-11CC-BD90-F1C619DE6414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4">
              <a:extLst>
                <a:ext uri="{FF2B5EF4-FFF2-40B4-BE49-F238E27FC236}">
                  <a16:creationId xmlns:a16="http://schemas.microsoft.com/office/drawing/2014/main" id="{BFA1C79B-60C0-2A66-0178-45F33F41934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46E0BE6-A85C-0A0E-A88C-9182437632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8" name="Graphic 27" descr="Chevron arrows with solid fill">
              <a:extLst>
                <a:ext uri="{FF2B5EF4-FFF2-40B4-BE49-F238E27FC236}">
                  <a16:creationId xmlns:a16="http://schemas.microsoft.com/office/drawing/2014/main" id="{0B75447F-ADFA-CF46-B106-B95F0D52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0" name="Graphic 29" descr="Scientist male outline">
              <a:extLst>
                <a:ext uri="{FF2B5EF4-FFF2-40B4-BE49-F238E27FC236}">
                  <a16:creationId xmlns:a16="http://schemas.microsoft.com/office/drawing/2014/main" id="{59773A02-3C37-950A-F55F-69F35474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resentation with pie chart outline">
              <a:extLst>
                <a:ext uri="{FF2B5EF4-FFF2-40B4-BE49-F238E27FC236}">
                  <a16:creationId xmlns:a16="http://schemas.microsoft.com/office/drawing/2014/main" id="{BE7D9713-D693-15A0-40A8-A8A5A60B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10B29-1078-AF47-4530-44BC94B5CC8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C92680-10C1-1F50-5D63-F0582FDF6892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63364F0E-7653-09B2-9EEC-13B4CA4A9C3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4182D0-FC82-06D9-5876-DA0DBCF7EEE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89A359C5-AC71-1D62-02AC-FD2C63B35A4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26AD6AA6-E8A3-B367-4AD6-C58A8243B93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BAF8D23D-1684-8AD6-151D-EE8C49263FE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51ADE68E-350D-A469-9C33-5A7C9159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from rating, region, taste profile, 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BF0C17-B453-82FD-713A-4A48A855A3B0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A21F6519-2C76-64C2-F480-FBB6C00BD2AC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A278D17B-0D66-5B95-2D3A-E2A72C53C207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39B33CA9-D1E8-BDA4-4795-812F3F22B27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DF891D38-9B70-F3C9-612B-7127BE5EBFF4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36D4D8C-1B29-3CCE-2BB7-62C6514870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B259C643-A361-4469-8479-D97BF6D6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FAA6A08-7A4F-75E4-93B7-8E48997A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71ECDCA3-A222-0B05-52DF-88FDB76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23366-74E9-70B2-3279-C89E136A06B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9E3947-2D35-8ECD-A13E-666B16216133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DEE8D7E-EFAC-7D0A-4B95-F39B42982A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5D1F64E-9AC8-E62A-5920-C759495CCAA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DEAE0B89-FC38-A557-1F85-469347778AF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1798E116-8F2F-2DB5-8AD8-D5A6A22611DA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3B9F4E7-57E9-D3FA-4AB0-630567432DF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0581AEA9-7603-116A-E434-D3B965BF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8E25-7FCA-685D-7E32-A25B9B1EB8B7}"/>
              </a:ext>
            </a:extLst>
          </p:cNvPr>
          <p:cNvSpPr txBox="1"/>
          <p:nvPr/>
        </p:nvSpPr>
        <p:spPr>
          <a:xfrm>
            <a:off x="6842248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7F3EF3-9119-21F2-FAC9-CF6196560E5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87398B6F-7DDB-4599-A5DD-6FFCC002992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B2302DE5-62F5-26B3-5E0B-5E68F60760BA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DCBCB044-BC69-C16D-FA81-02D4F730F302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C6603451-011B-375F-B3AD-660A964427A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F63053-EE8F-56F3-9795-19072B58AF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6BEAEF0B-0D01-9D18-DDF3-A612CC82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00DC8A1-0A8C-5D55-7EA8-FCCC8E47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3FE8F43C-D8B4-D005-5AAC-2055F314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CB787C-A6DD-A183-7730-227BFE10707E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F86A7A-A0DF-6012-03D0-F77E129B62C8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6E59216-ADD9-DE95-2BB2-4A9094AC140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42287D9-FC97-62C0-E1EA-1A1C28EB03B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F849B7A9-2432-B643-43B2-D75CC67DEF60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95E2560-F889-60EC-F934-5815965DB36E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6AED6B3B-716C-4DC6-3C11-C676C96E315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D6847419-047B-5D46-377F-F27B84EF2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27DD9A-60FA-31A8-E652-A6F6E03CCDFB}"/>
              </a:ext>
            </a:extLst>
          </p:cNvPr>
          <p:cNvSpPr txBox="1"/>
          <p:nvPr/>
        </p:nvSpPr>
        <p:spPr>
          <a:xfrm>
            <a:off x="790707" y="4805355"/>
            <a:ext cx="44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</a:t>
            </a:r>
            <a:r>
              <a:rPr lang="en-GB" sz="1200" dirty="0">
                <a:latin typeface="Avenir Book" panose="02000503020000020003" pitchFamily="2" charset="0"/>
              </a:rPr>
              <a:t>https://</a:t>
            </a:r>
            <a:r>
              <a:rPr lang="en-GB" sz="1200" dirty="0" err="1">
                <a:latin typeface="Avenir Book" panose="02000503020000020003" pitchFamily="2" charset="0"/>
              </a:rPr>
              <a:t>www.resetera.com</a:t>
            </a:r>
            <a:r>
              <a:rPr lang="en-GB" sz="1200" dirty="0">
                <a:latin typeface="Avenir Book" panose="02000503020000020003" pitchFamily="2" charset="0"/>
              </a:rPr>
              <a:t>/threads/how-paul-giamatti-broke-the-california-wine-industry.546245/</a:t>
            </a:r>
            <a:endParaRPr lang="en-DE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463D4-7F11-C176-BCA9-144FF573FF08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20" name="!!C1">
              <a:extLst>
                <a:ext uri="{FF2B5EF4-FFF2-40B4-BE49-F238E27FC236}">
                  <a16:creationId xmlns:a16="http://schemas.microsoft.com/office/drawing/2014/main" id="{A5C8DD2D-88AA-D9E2-CED6-780CC81D5D5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2">
              <a:extLst>
                <a:ext uri="{FF2B5EF4-FFF2-40B4-BE49-F238E27FC236}">
                  <a16:creationId xmlns:a16="http://schemas.microsoft.com/office/drawing/2014/main" id="{B3695AE8-EFB3-462F-EDD7-A5666BB13F2F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!!C3">
              <a:extLst>
                <a:ext uri="{FF2B5EF4-FFF2-40B4-BE49-F238E27FC236}">
                  <a16:creationId xmlns:a16="http://schemas.microsoft.com/office/drawing/2014/main" id="{A8134151-DADF-CE17-36D7-26C6E345860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3" name="!!C4">
              <a:extLst>
                <a:ext uri="{FF2B5EF4-FFF2-40B4-BE49-F238E27FC236}">
                  <a16:creationId xmlns:a16="http://schemas.microsoft.com/office/drawing/2014/main" id="{1DE27407-60CA-BAA7-2626-33559B4E38B6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E945DAD-AA2A-BD69-AB2C-04749E92F3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6D4DA44-81E5-6EB1-F277-A52A8406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6" name="Graphic 25" descr="Scientist male outline">
              <a:extLst>
                <a:ext uri="{FF2B5EF4-FFF2-40B4-BE49-F238E27FC236}">
                  <a16:creationId xmlns:a16="http://schemas.microsoft.com/office/drawing/2014/main" id="{AFA7E718-DAC8-5329-973C-FE8108A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Presentation with pie chart outline">
              <a:extLst>
                <a:ext uri="{FF2B5EF4-FFF2-40B4-BE49-F238E27FC236}">
                  <a16:creationId xmlns:a16="http://schemas.microsoft.com/office/drawing/2014/main" id="{CCEFA697-0E77-4300-8543-C890893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708C02-9890-C419-264A-22E6B826D8F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E26E58-8F37-7461-88CB-9C7704B3F9F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A4D85D4-A374-C531-3F11-1C904B5D13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3B42951-9A57-BD1A-1823-1FD48B22D236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B901C19D-AA80-C9EE-8FC0-EA11AD910CD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1FDB5D69-7231-D170-7543-AB62DBCF1EE5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066ACF00-334C-5846-FC0B-C45610C73F2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F143E51B-D108-FD76-37EB-DF0324E0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38299</TotalTime>
  <Words>2735</Words>
  <Application>Microsoft Macintosh PowerPoint</Application>
  <PresentationFormat>Widescreen</PresentationFormat>
  <Paragraphs>535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Rounded MT Bold</vt:lpstr>
      <vt:lpstr>Avenir Book</vt:lpstr>
      <vt:lpstr>Avenir Light</vt:lpstr>
      <vt:lpstr>Calibri</vt:lpstr>
      <vt:lpstr>Cambria</vt:lpstr>
      <vt:lpstr>Wingdings</vt:lpstr>
      <vt:lpstr>Office Theme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Summary and Outlook Obstacles, dead ends and novel approaches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848</cp:revision>
  <cp:lastPrinted>2021-11-16T10:46:31Z</cp:lastPrinted>
  <dcterms:created xsi:type="dcterms:W3CDTF">2021-05-24T09:57:17Z</dcterms:created>
  <dcterms:modified xsi:type="dcterms:W3CDTF">2023-11-21T14:18:29Z</dcterms:modified>
</cp:coreProperties>
</file>